
<file path=[Content_Types].xml><?xml version="1.0" encoding="utf-8"?>
<Types xmlns="http://schemas.openxmlformats.org/package/2006/content-types">
  <Default Extension="jpeg" ContentType="image/jpeg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E20375-0E1C-42C3-8085-E0D2715DD12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68700BD-9EA1-47D0-B6C7-492AC963D057}">
      <dgm:prSet custT="1"/>
      <dgm:spPr/>
      <dgm:t>
        <a:bodyPr/>
        <a:lstStyle/>
        <a:p>
          <a:r>
            <a:rPr lang="en-US" sz="2800" b="1" dirty="0"/>
            <a:t>Frontend:</a:t>
          </a:r>
          <a:r>
            <a:rPr lang="en-US" sz="2800" dirty="0"/>
            <a:t> Joomla Module + Ethers.js (Seamless UX).</a:t>
          </a:r>
        </a:p>
      </dgm:t>
    </dgm:pt>
    <dgm:pt modelId="{903FB0BD-D1F6-4AB4-A5DB-83A75FB4ADBF}" type="parTrans" cxnId="{23D3A561-6517-4027-A59A-060BC380843A}">
      <dgm:prSet/>
      <dgm:spPr/>
      <dgm:t>
        <a:bodyPr/>
        <a:lstStyle/>
        <a:p>
          <a:endParaRPr lang="en-US"/>
        </a:p>
      </dgm:t>
    </dgm:pt>
    <dgm:pt modelId="{4B00BE75-F74E-40A7-847B-E093FE0B7A49}" type="sibTrans" cxnId="{23D3A561-6517-4027-A59A-060BC380843A}">
      <dgm:prSet/>
      <dgm:spPr/>
      <dgm:t>
        <a:bodyPr/>
        <a:lstStyle/>
        <a:p>
          <a:endParaRPr lang="en-US"/>
        </a:p>
      </dgm:t>
    </dgm:pt>
    <dgm:pt modelId="{51D44392-251D-49AD-A207-B0C741E3509D}">
      <dgm:prSet custT="1"/>
      <dgm:spPr/>
      <dgm:t>
        <a:bodyPr/>
        <a:lstStyle/>
        <a:p>
          <a:r>
            <a:rPr lang="en-US" sz="2800" b="1" dirty="0"/>
            <a:t>Backend Core:</a:t>
          </a:r>
          <a:r>
            <a:rPr lang="en-US" sz="2800" dirty="0"/>
            <a:t> Custom PHP Verification Layer utilizing </a:t>
          </a:r>
          <a:r>
            <a:rPr lang="en-US" sz="2800" b="1" dirty="0"/>
            <a:t>Alchemy RPC Nodes</a:t>
          </a:r>
          <a:r>
            <a:rPr lang="en-US" sz="2800" dirty="0"/>
            <a:t>. (Ensures security).</a:t>
          </a:r>
        </a:p>
      </dgm:t>
    </dgm:pt>
    <dgm:pt modelId="{DC417A15-4DB0-4B06-BF25-BEEB9C86A3F1}" type="parTrans" cxnId="{645CB521-8217-492D-8381-B943C5638F8D}">
      <dgm:prSet/>
      <dgm:spPr/>
      <dgm:t>
        <a:bodyPr/>
        <a:lstStyle/>
        <a:p>
          <a:endParaRPr lang="en-US"/>
        </a:p>
      </dgm:t>
    </dgm:pt>
    <dgm:pt modelId="{960F56BB-F025-4E12-9286-E9A75EED988D}" type="sibTrans" cxnId="{645CB521-8217-492D-8381-B943C5638F8D}">
      <dgm:prSet/>
      <dgm:spPr/>
      <dgm:t>
        <a:bodyPr/>
        <a:lstStyle/>
        <a:p>
          <a:endParaRPr lang="en-US"/>
        </a:p>
      </dgm:t>
    </dgm:pt>
    <dgm:pt modelId="{D3B6DB15-C51A-4DB5-AFE7-5B60DBBF11B9}">
      <dgm:prSet custT="1"/>
      <dgm:spPr/>
      <dgm:t>
        <a:bodyPr/>
        <a:lstStyle/>
        <a:p>
          <a:r>
            <a:rPr lang="en-US" sz="2800" b="1" dirty="0"/>
            <a:t>The Tech Stack (Secure &amp; Efficient):</a:t>
          </a:r>
          <a:endParaRPr lang="en-US" sz="2800" dirty="0"/>
        </a:p>
      </dgm:t>
    </dgm:pt>
    <dgm:pt modelId="{32B4D15F-615A-4E7C-9624-B6BE0247031B}" type="sibTrans" cxnId="{E826D43F-325E-46C4-BB4D-D5A932B6AE2D}">
      <dgm:prSet/>
      <dgm:spPr/>
      <dgm:t>
        <a:bodyPr/>
        <a:lstStyle/>
        <a:p>
          <a:endParaRPr lang="en-US"/>
        </a:p>
      </dgm:t>
    </dgm:pt>
    <dgm:pt modelId="{F5966FF1-78B5-4B7A-BD27-AF9B0B4B0FF1}" type="parTrans" cxnId="{E826D43F-325E-46C4-BB4D-D5A932B6AE2D}">
      <dgm:prSet/>
      <dgm:spPr/>
      <dgm:t>
        <a:bodyPr/>
        <a:lstStyle/>
        <a:p>
          <a:endParaRPr lang="en-US"/>
        </a:p>
      </dgm:t>
    </dgm:pt>
    <dgm:pt modelId="{480F2E9C-826F-402D-962E-2FDD1EBEB9C6}" type="pres">
      <dgm:prSet presAssocID="{5DE20375-0E1C-42C3-8085-E0D2715DD121}" presName="linear" presStyleCnt="0">
        <dgm:presLayoutVars>
          <dgm:animLvl val="lvl"/>
          <dgm:resizeHandles val="exact"/>
        </dgm:presLayoutVars>
      </dgm:prSet>
      <dgm:spPr/>
    </dgm:pt>
    <dgm:pt modelId="{EF4D838D-C82E-4CA0-99C5-C2852AFFDAD3}" type="pres">
      <dgm:prSet presAssocID="{D3B6DB15-C51A-4DB5-AFE7-5B60DBBF11B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D2F5E0A-7CE8-4EF3-8EFF-E3079A56F991}" type="pres">
      <dgm:prSet presAssocID="{D3B6DB15-C51A-4DB5-AFE7-5B60DBBF11B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0564DA0B-41B4-422A-A6AA-F3B2047BC76E}" type="presOf" srcId="{A68700BD-9EA1-47D0-B6C7-492AC963D057}" destId="{FD2F5E0A-7CE8-4EF3-8EFF-E3079A56F991}" srcOrd="0" destOrd="0" presId="urn:microsoft.com/office/officeart/2005/8/layout/vList2"/>
    <dgm:cxn modelId="{645CB521-8217-492D-8381-B943C5638F8D}" srcId="{D3B6DB15-C51A-4DB5-AFE7-5B60DBBF11B9}" destId="{51D44392-251D-49AD-A207-B0C741E3509D}" srcOrd="1" destOrd="0" parTransId="{DC417A15-4DB0-4B06-BF25-BEEB9C86A3F1}" sibTransId="{960F56BB-F025-4E12-9286-E9A75EED988D}"/>
    <dgm:cxn modelId="{BF9D152B-5691-45E7-A64E-150CE1C20416}" type="presOf" srcId="{5DE20375-0E1C-42C3-8085-E0D2715DD121}" destId="{480F2E9C-826F-402D-962E-2FDD1EBEB9C6}" srcOrd="0" destOrd="0" presId="urn:microsoft.com/office/officeart/2005/8/layout/vList2"/>
    <dgm:cxn modelId="{17B0293B-484A-4E5B-B3FA-7FB3D69BD0F7}" type="presOf" srcId="{51D44392-251D-49AD-A207-B0C741E3509D}" destId="{FD2F5E0A-7CE8-4EF3-8EFF-E3079A56F991}" srcOrd="0" destOrd="1" presId="urn:microsoft.com/office/officeart/2005/8/layout/vList2"/>
    <dgm:cxn modelId="{E826D43F-325E-46C4-BB4D-D5A932B6AE2D}" srcId="{5DE20375-0E1C-42C3-8085-E0D2715DD121}" destId="{D3B6DB15-C51A-4DB5-AFE7-5B60DBBF11B9}" srcOrd="0" destOrd="0" parTransId="{F5966FF1-78B5-4B7A-BD27-AF9B0B4B0FF1}" sibTransId="{32B4D15F-615A-4E7C-9624-B6BE0247031B}"/>
    <dgm:cxn modelId="{23D3A561-6517-4027-A59A-060BC380843A}" srcId="{D3B6DB15-C51A-4DB5-AFE7-5B60DBBF11B9}" destId="{A68700BD-9EA1-47D0-B6C7-492AC963D057}" srcOrd="0" destOrd="0" parTransId="{903FB0BD-D1F6-4AB4-A5DB-83A75FB4ADBF}" sibTransId="{4B00BE75-F74E-40A7-847B-E093FE0B7A49}"/>
    <dgm:cxn modelId="{B5641EED-8348-45E5-92AD-F0A624CB9232}" type="presOf" srcId="{D3B6DB15-C51A-4DB5-AFE7-5B60DBBF11B9}" destId="{EF4D838D-C82E-4CA0-99C5-C2852AFFDAD3}" srcOrd="0" destOrd="0" presId="urn:microsoft.com/office/officeart/2005/8/layout/vList2"/>
    <dgm:cxn modelId="{7B9ED848-82B7-48A7-8025-5D15911CE2B7}" type="presParOf" srcId="{480F2E9C-826F-402D-962E-2FDD1EBEB9C6}" destId="{EF4D838D-C82E-4CA0-99C5-C2852AFFDAD3}" srcOrd="0" destOrd="0" presId="urn:microsoft.com/office/officeart/2005/8/layout/vList2"/>
    <dgm:cxn modelId="{74AFC7EF-B74B-490C-9D66-AAE4A7CF0E55}" type="presParOf" srcId="{480F2E9C-826F-402D-962E-2FDD1EBEB9C6}" destId="{FD2F5E0A-7CE8-4EF3-8EFF-E3079A56F991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36B8CD-3A2F-48D1-9304-A5FAE8AE5FE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E5915F73-D28D-4750-BA88-80F3610BC8BC}">
      <dgm:prSet/>
      <dgm:spPr/>
      <dgm:t>
        <a:bodyPr/>
        <a:lstStyle/>
        <a:p>
          <a:r>
            <a:rPr lang="en-US" b="1"/>
            <a:t>1. Zero middlemen: </a:t>
          </a:r>
          <a:r>
            <a:rPr lang="en-US"/>
            <a:t>The MNEE goes directly from the customer’s wallet to the smart contract</a:t>
          </a:r>
        </a:p>
      </dgm:t>
    </dgm:pt>
    <dgm:pt modelId="{242CF919-789C-4490-A484-53D3265F8CF3}" type="parTrans" cxnId="{EEB5CD6C-2C90-4947-B2F0-BC95F331D116}">
      <dgm:prSet/>
      <dgm:spPr/>
      <dgm:t>
        <a:bodyPr/>
        <a:lstStyle/>
        <a:p>
          <a:endParaRPr lang="en-US"/>
        </a:p>
      </dgm:t>
    </dgm:pt>
    <dgm:pt modelId="{896836DE-DC33-4CCD-9DFE-C8300083EFC6}" type="sibTrans" cxnId="{EEB5CD6C-2C90-4947-B2F0-BC95F331D116}">
      <dgm:prSet/>
      <dgm:spPr/>
      <dgm:t>
        <a:bodyPr/>
        <a:lstStyle/>
        <a:p>
          <a:endParaRPr lang="en-US"/>
        </a:p>
      </dgm:t>
    </dgm:pt>
    <dgm:pt modelId="{896ADB88-F699-44C3-B10D-9BD2718C64AF}">
      <dgm:prSet/>
      <dgm:spPr/>
      <dgm:t>
        <a:bodyPr/>
        <a:lstStyle/>
        <a:p>
          <a:r>
            <a:rPr lang="en-US" b="1"/>
            <a:t>2. No Monthly Fees</a:t>
          </a:r>
          <a:endParaRPr lang="en-US"/>
        </a:p>
      </dgm:t>
    </dgm:pt>
    <dgm:pt modelId="{939EA0BF-616B-4F79-87C6-FEA7075E9926}" type="parTrans" cxnId="{C79449BD-0FE9-42D0-8B73-AE743C916DFE}">
      <dgm:prSet/>
      <dgm:spPr/>
      <dgm:t>
        <a:bodyPr/>
        <a:lstStyle/>
        <a:p>
          <a:endParaRPr lang="en-US"/>
        </a:p>
      </dgm:t>
    </dgm:pt>
    <dgm:pt modelId="{AD225339-98C7-4364-91CA-16B0D9FEB15B}" type="sibTrans" cxnId="{C79449BD-0FE9-42D0-8B73-AE743C916DFE}">
      <dgm:prSet/>
      <dgm:spPr/>
      <dgm:t>
        <a:bodyPr/>
        <a:lstStyle/>
        <a:p>
          <a:endParaRPr lang="en-US"/>
        </a:p>
      </dgm:t>
    </dgm:pt>
    <dgm:pt modelId="{00A6838E-40F0-4B7A-A73D-8863139D3D8B}">
      <dgm:prSet/>
      <dgm:spPr/>
      <dgm:t>
        <a:bodyPr/>
        <a:lstStyle/>
        <a:p>
          <a:r>
            <a:rPr lang="en-US" b="1"/>
            <a:t>3. Simplicity: </a:t>
          </a:r>
          <a:r>
            <a:rPr lang="en-US"/>
            <a:t>zip file</a:t>
          </a:r>
        </a:p>
      </dgm:t>
    </dgm:pt>
    <dgm:pt modelId="{2756E8B9-48B4-4A34-9A96-78EED785ADE6}" type="parTrans" cxnId="{D1FE7248-265A-438B-A911-E2A9594C1ABC}">
      <dgm:prSet/>
      <dgm:spPr/>
      <dgm:t>
        <a:bodyPr/>
        <a:lstStyle/>
        <a:p>
          <a:endParaRPr lang="en-US"/>
        </a:p>
      </dgm:t>
    </dgm:pt>
    <dgm:pt modelId="{D250729C-B6D2-4F00-BF63-ACB87D3C777F}" type="sibTrans" cxnId="{D1FE7248-265A-438B-A911-E2A9594C1ABC}">
      <dgm:prSet/>
      <dgm:spPr/>
      <dgm:t>
        <a:bodyPr/>
        <a:lstStyle/>
        <a:p>
          <a:endParaRPr lang="en-US"/>
        </a:p>
      </dgm:t>
    </dgm:pt>
    <dgm:pt modelId="{98127B7E-8F86-4F3D-8BF3-ADC3586EBB95}" type="pres">
      <dgm:prSet presAssocID="{0D36B8CD-3A2F-48D1-9304-A5FAE8AE5FE2}" presName="root" presStyleCnt="0">
        <dgm:presLayoutVars>
          <dgm:dir/>
          <dgm:resizeHandles val="exact"/>
        </dgm:presLayoutVars>
      </dgm:prSet>
      <dgm:spPr/>
    </dgm:pt>
    <dgm:pt modelId="{1531D8E1-1820-4197-AAA3-7B5AFFCDE62E}" type="pres">
      <dgm:prSet presAssocID="{E5915F73-D28D-4750-BA88-80F3610BC8BC}" presName="compNode" presStyleCnt="0"/>
      <dgm:spPr/>
    </dgm:pt>
    <dgm:pt modelId="{4DE4B965-9785-42D8-B71A-678918AA80D9}" type="pres">
      <dgm:prSet presAssocID="{E5915F73-D28D-4750-BA88-80F3610BC8B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钱夹"/>
        </a:ext>
      </dgm:extLst>
    </dgm:pt>
    <dgm:pt modelId="{5C71483A-78CB-4E8D-B72D-3458F0F52CF6}" type="pres">
      <dgm:prSet presAssocID="{E5915F73-D28D-4750-BA88-80F3610BC8BC}" presName="spaceRect" presStyleCnt="0"/>
      <dgm:spPr/>
    </dgm:pt>
    <dgm:pt modelId="{B15AF415-7E83-48CD-9D6B-3B20DB098A24}" type="pres">
      <dgm:prSet presAssocID="{E5915F73-D28D-4750-BA88-80F3610BC8BC}" presName="textRect" presStyleLbl="revTx" presStyleIdx="0" presStyleCnt="3">
        <dgm:presLayoutVars>
          <dgm:chMax val="1"/>
          <dgm:chPref val="1"/>
        </dgm:presLayoutVars>
      </dgm:prSet>
      <dgm:spPr/>
    </dgm:pt>
    <dgm:pt modelId="{63C1AC12-0B29-4ECA-BC03-BBB994DE13E0}" type="pres">
      <dgm:prSet presAssocID="{896836DE-DC33-4CCD-9DFE-C8300083EFC6}" presName="sibTrans" presStyleCnt="0"/>
      <dgm:spPr/>
    </dgm:pt>
    <dgm:pt modelId="{F8DF4C5E-86EA-4DC9-AB8A-82CF99E5D731}" type="pres">
      <dgm:prSet presAssocID="{896ADB88-F699-44C3-B10D-9BD2718C64AF}" presName="compNode" presStyleCnt="0"/>
      <dgm:spPr/>
    </dgm:pt>
    <dgm:pt modelId="{1A327D91-E35E-47C9-A9C3-518F6374E3EB}" type="pres">
      <dgm:prSet presAssocID="{896ADB88-F699-44C3-B10D-9BD2718C64A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钱"/>
        </a:ext>
      </dgm:extLst>
    </dgm:pt>
    <dgm:pt modelId="{B6D6E424-1F28-4356-85C7-2281BF8B33CA}" type="pres">
      <dgm:prSet presAssocID="{896ADB88-F699-44C3-B10D-9BD2718C64AF}" presName="spaceRect" presStyleCnt="0"/>
      <dgm:spPr/>
    </dgm:pt>
    <dgm:pt modelId="{BB74634B-9A09-4879-8BB7-8DEE459235DD}" type="pres">
      <dgm:prSet presAssocID="{896ADB88-F699-44C3-B10D-9BD2718C64AF}" presName="textRect" presStyleLbl="revTx" presStyleIdx="1" presStyleCnt="3">
        <dgm:presLayoutVars>
          <dgm:chMax val="1"/>
          <dgm:chPref val="1"/>
        </dgm:presLayoutVars>
      </dgm:prSet>
      <dgm:spPr/>
    </dgm:pt>
    <dgm:pt modelId="{C803D3B6-D7C4-4326-B04E-9E1924E3A19E}" type="pres">
      <dgm:prSet presAssocID="{AD225339-98C7-4364-91CA-16B0D9FEB15B}" presName="sibTrans" presStyleCnt="0"/>
      <dgm:spPr/>
    </dgm:pt>
    <dgm:pt modelId="{09767C11-ECB4-4240-9B5E-EEB23E744BC2}" type="pres">
      <dgm:prSet presAssocID="{00A6838E-40F0-4B7A-A73D-8863139D3D8B}" presName="compNode" presStyleCnt="0"/>
      <dgm:spPr/>
    </dgm:pt>
    <dgm:pt modelId="{A890D3A2-2184-4435-8FB2-126D2996BFCD}" type="pres">
      <dgm:prSet presAssocID="{00A6838E-40F0-4B7A-A73D-8863139D3D8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E280257C-A784-44CF-824B-5F9055CCE0E1}" type="pres">
      <dgm:prSet presAssocID="{00A6838E-40F0-4B7A-A73D-8863139D3D8B}" presName="spaceRect" presStyleCnt="0"/>
      <dgm:spPr/>
    </dgm:pt>
    <dgm:pt modelId="{7A172CAB-378E-4F10-B4C8-3799A39848CE}" type="pres">
      <dgm:prSet presAssocID="{00A6838E-40F0-4B7A-A73D-8863139D3D8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E130A41-10A3-4B32-A1AB-5264A6D93E94}" type="presOf" srcId="{00A6838E-40F0-4B7A-A73D-8863139D3D8B}" destId="{7A172CAB-378E-4F10-B4C8-3799A39848CE}" srcOrd="0" destOrd="0" presId="urn:microsoft.com/office/officeart/2018/2/layout/IconLabelList"/>
    <dgm:cxn modelId="{D1FE7248-265A-438B-A911-E2A9594C1ABC}" srcId="{0D36B8CD-3A2F-48D1-9304-A5FAE8AE5FE2}" destId="{00A6838E-40F0-4B7A-A73D-8863139D3D8B}" srcOrd="2" destOrd="0" parTransId="{2756E8B9-48B4-4A34-9A96-78EED785ADE6}" sibTransId="{D250729C-B6D2-4F00-BF63-ACB87D3C777F}"/>
    <dgm:cxn modelId="{EEB5CD6C-2C90-4947-B2F0-BC95F331D116}" srcId="{0D36B8CD-3A2F-48D1-9304-A5FAE8AE5FE2}" destId="{E5915F73-D28D-4750-BA88-80F3610BC8BC}" srcOrd="0" destOrd="0" parTransId="{242CF919-789C-4490-A484-53D3265F8CF3}" sibTransId="{896836DE-DC33-4CCD-9DFE-C8300083EFC6}"/>
    <dgm:cxn modelId="{B62F867C-9B6F-46BD-87F7-B9C60C0D465C}" type="presOf" srcId="{896ADB88-F699-44C3-B10D-9BD2718C64AF}" destId="{BB74634B-9A09-4879-8BB7-8DEE459235DD}" srcOrd="0" destOrd="0" presId="urn:microsoft.com/office/officeart/2018/2/layout/IconLabelList"/>
    <dgm:cxn modelId="{C79449BD-0FE9-42D0-8B73-AE743C916DFE}" srcId="{0D36B8CD-3A2F-48D1-9304-A5FAE8AE5FE2}" destId="{896ADB88-F699-44C3-B10D-9BD2718C64AF}" srcOrd="1" destOrd="0" parTransId="{939EA0BF-616B-4F79-87C6-FEA7075E9926}" sibTransId="{AD225339-98C7-4364-91CA-16B0D9FEB15B}"/>
    <dgm:cxn modelId="{E65403F7-AED8-4401-8873-E83DB77DA01D}" type="presOf" srcId="{E5915F73-D28D-4750-BA88-80F3610BC8BC}" destId="{B15AF415-7E83-48CD-9D6B-3B20DB098A24}" srcOrd="0" destOrd="0" presId="urn:microsoft.com/office/officeart/2018/2/layout/IconLabelList"/>
    <dgm:cxn modelId="{B2E4BAFF-DF44-408B-B089-F482AA030559}" type="presOf" srcId="{0D36B8CD-3A2F-48D1-9304-A5FAE8AE5FE2}" destId="{98127B7E-8F86-4F3D-8BF3-ADC3586EBB95}" srcOrd="0" destOrd="0" presId="urn:microsoft.com/office/officeart/2018/2/layout/IconLabelList"/>
    <dgm:cxn modelId="{BCB62343-C6AB-4406-83EF-88F8CD8B407D}" type="presParOf" srcId="{98127B7E-8F86-4F3D-8BF3-ADC3586EBB95}" destId="{1531D8E1-1820-4197-AAA3-7B5AFFCDE62E}" srcOrd="0" destOrd="0" presId="urn:microsoft.com/office/officeart/2018/2/layout/IconLabelList"/>
    <dgm:cxn modelId="{958E023A-635B-47B7-B370-0AAC7444E5E4}" type="presParOf" srcId="{1531D8E1-1820-4197-AAA3-7B5AFFCDE62E}" destId="{4DE4B965-9785-42D8-B71A-678918AA80D9}" srcOrd="0" destOrd="0" presId="urn:microsoft.com/office/officeart/2018/2/layout/IconLabelList"/>
    <dgm:cxn modelId="{59BD5F3D-5F41-43A2-A60D-0897C0F8A599}" type="presParOf" srcId="{1531D8E1-1820-4197-AAA3-7B5AFFCDE62E}" destId="{5C71483A-78CB-4E8D-B72D-3458F0F52CF6}" srcOrd="1" destOrd="0" presId="urn:microsoft.com/office/officeart/2018/2/layout/IconLabelList"/>
    <dgm:cxn modelId="{B4F6E50F-2794-4ADC-B749-03371FDE6209}" type="presParOf" srcId="{1531D8E1-1820-4197-AAA3-7B5AFFCDE62E}" destId="{B15AF415-7E83-48CD-9D6B-3B20DB098A24}" srcOrd="2" destOrd="0" presId="urn:microsoft.com/office/officeart/2018/2/layout/IconLabelList"/>
    <dgm:cxn modelId="{46F0C4F1-C25A-49C8-BF4F-0651A1D40AA5}" type="presParOf" srcId="{98127B7E-8F86-4F3D-8BF3-ADC3586EBB95}" destId="{63C1AC12-0B29-4ECA-BC03-BBB994DE13E0}" srcOrd="1" destOrd="0" presId="urn:microsoft.com/office/officeart/2018/2/layout/IconLabelList"/>
    <dgm:cxn modelId="{616006E5-E5FC-465A-AD6E-E927EC9CC2FE}" type="presParOf" srcId="{98127B7E-8F86-4F3D-8BF3-ADC3586EBB95}" destId="{F8DF4C5E-86EA-4DC9-AB8A-82CF99E5D731}" srcOrd="2" destOrd="0" presId="urn:microsoft.com/office/officeart/2018/2/layout/IconLabelList"/>
    <dgm:cxn modelId="{486A2689-7195-4C75-BFC2-7694B52C04EE}" type="presParOf" srcId="{F8DF4C5E-86EA-4DC9-AB8A-82CF99E5D731}" destId="{1A327D91-E35E-47C9-A9C3-518F6374E3EB}" srcOrd="0" destOrd="0" presId="urn:microsoft.com/office/officeart/2018/2/layout/IconLabelList"/>
    <dgm:cxn modelId="{8037E4F5-16D8-46C6-B1DE-32105CB35407}" type="presParOf" srcId="{F8DF4C5E-86EA-4DC9-AB8A-82CF99E5D731}" destId="{B6D6E424-1F28-4356-85C7-2281BF8B33CA}" srcOrd="1" destOrd="0" presId="urn:microsoft.com/office/officeart/2018/2/layout/IconLabelList"/>
    <dgm:cxn modelId="{5DBBCF59-E831-4912-9E1F-9FE6261A19B5}" type="presParOf" srcId="{F8DF4C5E-86EA-4DC9-AB8A-82CF99E5D731}" destId="{BB74634B-9A09-4879-8BB7-8DEE459235DD}" srcOrd="2" destOrd="0" presId="urn:microsoft.com/office/officeart/2018/2/layout/IconLabelList"/>
    <dgm:cxn modelId="{53755D9F-842B-4E3F-B5F6-229BBE9FAD93}" type="presParOf" srcId="{98127B7E-8F86-4F3D-8BF3-ADC3586EBB95}" destId="{C803D3B6-D7C4-4326-B04E-9E1924E3A19E}" srcOrd="3" destOrd="0" presId="urn:microsoft.com/office/officeart/2018/2/layout/IconLabelList"/>
    <dgm:cxn modelId="{CC5A3E7B-E23D-4518-8FD2-B8425114067E}" type="presParOf" srcId="{98127B7E-8F86-4F3D-8BF3-ADC3586EBB95}" destId="{09767C11-ECB4-4240-9B5E-EEB23E744BC2}" srcOrd="4" destOrd="0" presId="urn:microsoft.com/office/officeart/2018/2/layout/IconLabelList"/>
    <dgm:cxn modelId="{2D3A1247-6BFA-47C3-8624-16B3784E226A}" type="presParOf" srcId="{09767C11-ECB4-4240-9B5E-EEB23E744BC2}" destId="{A890D3A2-2184-4435-8FB2-126D2996BFCD}" srcOrd="0" destOrd="0" presId="urn:microsoft.com/office/officeart/2018/2/layout/IconLabelList"/>
    <dgm:cxn modelId="{3981A32A-2CC6-433D-8F0C-A6E1F8E1A870}" type="presParOf" srcId="{09767C11-ECB4-4240-9B5E-EEB23E744BC2}" destId="{E280257C-A784-44CF-824B-5F9055CCE0E1}" srcOrd="1" destOrd="0" presId="urn:microsoft.com/office/officeart/2018/2/layout/IconLabelList"/>
    <dgm:cxn modelId="{9F8C79BC-7A4A-490D-9F6B-580C6C489C5D}" type="presParOf" srcId="{09767C11-ECB4-4240-9B5E-EEB23E744BC2}" destId="{7A172CAB-378E-4F10-B4C8-3799A39848C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0DFCF-F402-4204-A7D2-30DD151E5847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8BF1E3E-30A4-4A88-A166-1B766E7B2DC4}">
      <dgm:prSet/>
      <dgm:spPr/>
      <dgm:t>
        <a:bodyPr/>
        <a:lstStyle/>
        <a:p>
          <a:r>
            <a:rPr lang="en-US" b="1"/>
            <a:t>Phase 1:</a:t>
          </a:r>
          <a:r>
            <a:rPr lang="en-US"/>
            <a:t> Joomla VirtueMart Integration.</a:t>
          </a:r>
        </a:p>
      </dgm:t>
    </dgm:pt>
    <dgm:pt modelId="{241D99F2-F109-41BF-AA4F-B1AEA2B92661}" type="parTrans" cxnId="{ECCF6275-1986-45BE-AA19-FE8E8105C099}">
      <dgm:prSet/>
      <dgm:spPr/>
      <dgm:t>
        <a:bodyPr/>
        <a:lstStyle/>
        <a:p>
          <a:endParaRPr lang="en-US"/>
        </a:p>
      </dgm:t>
    </dgm:pt>
    <dgm:pt modelId="{0D47CF86-87B0-4BBC-B27B-5E4C14F7837E}" type="sibTrans" cxnId="{ECCF6275-1986-45BE-AA19-FE8E8105C099}">
      <dgm:prSet/>
      <dgm:spPr/>
      <dgm:t>
        <a:bodyPr/>
        <a:lstStyle/>
        <a:p>
          <a:endParaRPr lang="en-US"/>
        </a:p>
      </dgm:t>
    </dgm:pt>
    <dgm:pt modelId="{FFDEA688-9131-4390-9A8D-55724B4DD39E}">
      <dgm:prSet/>
      <dgm:spPr/>
      <dgm:t>
        <a:bodyPr/>
        <a:lstStyle/>
        <a:p>
          <a:r>
            <a:rPr lang="en-US" b="1"/>
            <a:t>Phase 2:</a:t>
          </a:r>
          <a:r>
            <a:rPr lang="en-US"/>
            <a:t> Porting core PHP logic to support </a:t>
          </a:r>
          <a:r>
            <a:rPr lang="en-US" b="1"/>
            <a:t>WordPress / WooCommerce</a:t>
          </a:r>
          <a:r>
            <a:rPr lang="en-US"/>
            <a:t>. (Capturing 40% of the web).</a:t>
          </a:r>
        </a:p>
      </dgm:t>
    </dgm:pt>
    <dgm:pt modelId="{44F28F4E-4DE0-4DAA-A270-EC1D086DF682}" type="parTrans" cxnId="{E1B44236-E6E4-4A13-831C-0263AD98B273}">
      <dgm:prSet/>
      <dgm:spPr/>
      <dgm:t>
        <a:bodyPr/>
        <a:lstStyle/>
        <a:p>
          <a:endParaRPr lang="en-US"/>
        </a:p>
      </dgm:t>
    </dgm:pt>
    <dgm:pt modelId="{5DABD7F7-8439-49E3-90F4-F55EA740D07E}" type="sibTrans" cxnId="{E1B44236-E6E4-4A13-831C-0263AD98B273}">
      <dgm:prSet/>
      <dgm:spPr/>
      <dgm:t>
        <a:bodyPr/>
        <a:lstStyle/>
        <a:p>
          <a:endParaRPr lang="en-US"/>
        </a:p>
      </dgm:t>
    </dgm:pt>
    <dgm:pt modelId="{79FA1493-4B96-4011-A48D-840693E1F951}" type="pres">
      <dgm:prSet presAssocID="{4E90DFCF-F402-4204-A7D2-30DD151E584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56CE235-6C1A-42AE-9FE8-ACE934E6037E}" type="pres">
      <dgm:prSet presAssocID="{78BF1E3E-30A4-4A88-A166-1B766E7B2DC4}" presName="hierRoot1" presStyleCnt="0"/>
      <dgm:spPr/>
    </dgm:pt>
    <dgm:pt modelId="{BD94E017-3FD6-489B-B22C-6347DA883D7E}" type="pres">
      <dgm:prSet presAssocID="{78BF1E3E-30A4-4A88-A166-1B766E7B2DC4}" presName="composite" presStyleCnt="0"/>
      <dgm:spPr/>
    </dgm:pt>
    <dgm:pt modelId="{CB9A1BB7-28E9-44CC-94D1-67D90F987342}" type="pres">
      <dgm:prSet presAssocID="{78BF1E3E-30A4-4A88-A166-1B766E7B2DC4}" presName="background" presStyleLbl="node0" presStyleIdx="0" presStyleCnt="2"/>
      <dgm:spPr/>
    </dgm:pt>
    <dgm:pt modelId="{5E7E3A99-AAA5-49BA-A74F-B957B1865272}" type="pres">
      <dgm:prSet presAssocID="{78BF1E3E-30A4-4A88-A166-1B766E7B2DC4}" presName="text" presStyleLbl="fgAcc0" presStyleIdx="0" presStyleCnt="2">
        <dgm:presLayoutVars>
          <dgm:chPref val="3"/>
        </dgm:presLayoutVars>
      </dgm:prSet>
      <dgm:spPr/>
    </dgm:pt>
    <dgm:pt modelId="{A4942C65-74D2-49D1-A4AC-CE31F689B19A}" type="pres">
      <dgm:prSet presAssocID="{78BF1E3E-30A4-4A88-A166-1B766E7B2DC4}" presName="hierChild2" presStyleCnt="0"/>
      <dgm:spPr/>
    </dgm:pt>
    <dgm:pt modelId="{72DD9E08-2399-40A7-9D05-F099469DB46F}" type="pres">
      <dgm:prSet presAssocID="{FFDEA688-9131-4390-9A8D-55724B4DD39E}" presName="hierRoot1" presStyleCnt="0"/>
      <dgm:spPr/>
    </dgm:pt>
    <dgm:pt modelId="{55338916-B99F-459A-8B51-3EC5BBADE2C7}" type="pres">
      <dgm:prSet presAssocID="{FFDEA688-9131-4390-9A8D-55724B4DD39E}" presName="composite" presStyleCnt="0"/>
      <dgm:spPr/>
    </dgm:pt>
    <dgm:pt modelId="{63A3C37B-914C-4E13-9253-60CAD3974F9F}" type="pres">
      <dgm:prSet presAssocID="{FFDEA688-9131-4390-9A8D-55724B4DD39E}" presName="background" presStyleLbl="node0" presStyleIdx="1" presStyleCnt="2"/>
      <dgm:spPr/>
    </dgm:pt>
    <dgm:pt modelId="{974E6DE9-E8A7-49B9-B43E-CA3786E8DB1F}" type="pres">
      <dgm:prSet presAssocID="{FFDEA688-9131-4390-9A8D-55724B4DD39E}" presName="text" presStyleLbl="fgAcc0" presStyleIdx="1" presStyleCnt="2">
        <dgm:presLayoutVars>
          <dgm:chPref val="3"/>
        </dgm:presLayoutVars>
      </dgm:prSet>
      <dgm:spPr/>
    </dgm:pt>
    <dgm:pt modelId="{C9FF8B76-6795-42FB-B236-B1270E84491A}" type="pres">
      <dgm:prSet presAssocID="{FFDEA688-9131-4390-9A8D-55724B4DD39E}" presName="hierChild2" presStyleCnt="0"/>
      <dgm:spPr/>
    </dgm:pt>
  </dgm:ptLst>
  <dgm:cxnLst>
    <dgm:cxn modelId="{E6D8A001-A819-4ED3-8ECB-ECCEC8AA7BFF}" type="presOf" srcId="{78BF1E3E-30A4-4A88-A166-1B766E7B2DC4}" destId="{5E7E3A99-AAA5-49BA-A74F-B957B1865272}" srcOrd="0" destOrd="0" presId="urn:microsoft.com/office/officeart/2005/8/layout/hierarchy1"/>
    <dgm:cxn modelId="{E1B44236-E6E4-4A13-831C-0263AD98B273}" srcId="{4E90DFCF-F402-4204-A7D2-30DD151E5847}" destId="{FFDEA688-9131-4390-9A8D-55724B4DD39E}" srcOrd="1" destOrd="0" parTransId="{44F28F4E-4DE0-4DAA-A270-EC1D086DF682}" sibTransId="{5DABD7F7-8439-49E3-90F4-F55EA740D07E}"/>
    <dgm:cxn modelId="{ECCF6275-1986-45BE-AA19-FE8E8105C099}" srcId="{4E90DFCF-F402-4204-A7D2-30DD151E5847}" destId="{78BF1E3E-30A4-4A88-A166-1B766E7B2DC4}" srcOrd="0" destOrd="0" parTransId="{241D99F2-F109-41BF-AA4F-B1AEA2B92661}" sibTransId="{0D47CF86-87B0-4BBC-B27B-5E4C14F7837E}"/>
    <dgm:cxn modelId="{1785C27B-FEB7-4AFB-A82D-D96D9114B23B}" type="presOf" srcId="{FFDEA688-9131-4390-9A8D-55724B4DD39E}" destId="{974E6DE9-E8A7-49B9-B43E-CA3786E8DB1F}" srcOrd="0" destOrd="0" presId="urn:microsoft.com/office/officeart/2005/8/layout/hierarchy1"/>
    <dgm:cxn modelId="{C45105D1-C206-4E72-AD46-DADDBFED987D}" type="presOf" srcId="{4E90DFCF-F402-4204-A7D2-30DD151E5847}" destId="{79FA1493-4B96-4011-A48D-840693E1F951}" srcOrd="0" destOrd="0" presId="urn:microsoft.com/office/officeart/2005/8/layout/hierarchy1"/>
    <dgm:cxn modelId="{85B093B1-9B96-4754-8038-A4DD6336AC9F}" type="presParOf" srcId="{79FA1493-4B96-4011-A48D-840693E1F951}" destId="{F56CE235-6C1A-42AE-9FE8-ACE934E6037E}" srcOrd="0" destOrd="0" presId="urn:microsoft.com/office/officeart/2005/8/layout/hierarchy1"/>
    <dgm:cxn modelId="{67354543-2EB3-4BE5-A22C-EFEA797D6986}" type="presParOf" srcId="{F56CE235-6C1A-42AE-9FE8-ACE934E6037E}" destId="{BD94E017-3FD6-489B-B22C-6347DA883D7E}" srcOrd="0" destOrd="0" presId="urn:microsoft.com/office/officeart/2005/8/layout/hierarchy1"/>
    <dgm:cxn modelId="{65D94EC0-3EEA-4EEF-97F2-33FFE48D5D66}" type="presParOf" srcId="{BD94E017-3FD6-489B-B22C-6347DA883D7E}" destId="{CB9A1BB7-28E9-44CC-94D1-67D90F987342}" srcOrd="0" destOrd="0" presId="urn:microsoft.com/office/officeart/2005/8/layout/hierarchy1"/>
    <dgm:cxn modelId="{2B4E1C5F-6EEB-4210-B8B9-243343F0113A}" type="presParOf" srcId="{BD94E017-3FD6-489B-B22C-6347DA883D7E}" destId="{5E7E3A99-AAA5-49BA-A74F-B957B1865272}" srcOrd="1" destOrd="0" presId="urn:microsoft.com/office/officeart/2005/8/layout/hierarchy1"/>
    <dgm:cxn modelId="{116E25A0-AB02-4A83-82C2-A3AEF32F27C7}" type="presParOf" srcId="{F56CE235-6C1A-42AE-9FE8-ACE934E6037E}" destId="{A4942C65-74D2-49D1-A4AC-CE31F689B19A}" srcOrd="1" destOrd="0" presId="urn:microsoft.com/office/officeart/2005/8/layout/hierarchy1"/>
    <dgm:cxn modelId="{C1DD77D3-6450-44D7-A057-CB4EA1E52E2B}" type="presParOf" srcId="{79FA1493-4B96-4011-A48D-840693E1F951}" destId="{72DD9E08-2399-40A7-9D05-F099469DB46F}" srcOrd="1" destOrd="0" presId="urn:microsoft.com/office/officeart/2005/8/layout/hierarchy1"/>
    <dgm:cxn modelId="{955F00C5-28D0-4567-9473-B13E20C5A3EB}" type="presParOf" srcId="{72DD9E08-2399-40A7-9D05-F099469DB46F}" destId="{55338916-B99F-459A-8B51-3EC5BBADE2C7}" srcOrd="0" destOrd="0" presId="urn:microsoft.com/office/officeart/2005/8/layout/hierarchy1"/>
    <dgm:cxn modelId="{26B0E672-13D4-4FAC-8C39-279EF80CC92E}" type="presParOf" srcId="{55338916-B99F-459A-8B51-3EC5BBADE2C7}" destId="{63A3C37B-914C-4E13-9253-60CAD3974F9F}" srcOrd="0" destOrd="0" presId="urn:microsoft.com/office/officeart/2005/8/layout/hierarchy1"/>
    <dgm:cxn modelId="{2454DD85-ACF5-4E36-95F9-2857080ABD35}" type="presParOf" srcId="{55338916-B99F-459A-8B51-3EC5BBADE2C7}" destId="{974E6DE9-E8A7-49B9-B43E-CA3786E8DB1F}" srcOrd="1" destOrd="0" presId="urn:microsoft.com/office/officeart/2005/8/layout/hierarchy1"/>
    <dgm:cxn modelId="{53E9E9FA-0812-4755-B0AE-F7943E01F259}" type="presParOf" srcId="{72DD9E08-2399-40A7-9D05-F099469DB46F}" destId="{C9FF8B76-6795-42FB-B236-B1270E84491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4D838D-C82E-4CA0-99C5-C2852AFFDAD3}">
      <dsp:nvSpPr>
        <dsp:cNvPr id="0" name=""/>
        <dsp:cNvSpPr/>
      </dsp:nvSpPr>
      <dsp:spPr>
        <a:xfrm>
          <a:off x="0" y="827244"/>
          <a:ext cx="10515600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The Tech Stack (Secure &amp; Efficient):</a:t>
          </a:r>
          <a:endParaRPr lang="en-US" sz="2800" kern="1200" dirty="0"/>
        </a:p>
      </dsp:txBody>
      <dsp:txXfrm>
        <a:off x="59399" y="886643"/>
        <a:ext cx="10396802" cy="1098002"/>
      </dsp:txXfrm>
    </dsp:sp>
    <dsp:sp modelId="{FD2F5E0A-7CE8-4EF3-8EFF-E3079A56F991}">
      <dsp:nvSpPr>
        <dsp:cNvPr id="0" name=""/>
        <dsp:cNvSpPr/>
      </dsp:nvSpPr>
      <dsp:spPr>
        <a:xfrm>
          <a:off x="0" y="2044044"/>
          <a:ext cx="10515600" cy="14800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5560" rIns="199136" bIns="3556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b="1" kern="1200" dirty="0"/>
            <a:t>Frontend:</a:t>
          </a:r>
          <a:r>
            <a:rPr lang="en-US" sz="2800" kern="1200" dirty="0"/>
            <a:t> Joomla Module + Ethers.js (Seamless UX).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b="1" kern="1200" dirty="0"/>
            <a:t>Backend Core:</a:t>
          </a:r>
          <a:r>
            <a:rPr lang="en-US" sz="2800" kern="1200" dirty="0"/>
            <a:t> Custom PHP Verification Layer utilizing </a:t>
          </a:r>
          <a:r>
            <a:rPr lang="en-US" sz="2800" b="1" kern="1200" dirty="0"/>
            <a:t>Alchemy RPC Nodes</a:t>
          </a:r>
          <a:r>
            <a:rPr lang="en-US" sz="2800" kern="1200" dirty="0"/>
            <a:t>. (Ensures security).</a:t>
          </a:r>
        </a:p>
      </dsp:txBody>
      <dsp:txXfrm>
        <a:off x="0" y="2044044"/>
        <a:ext cx="10515600" cy="14800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E4B965-9785-42D8-B71A-678918AA80D9}">
      <dsp:nvSpPr>
        <dsp:cNvPr id="0" name=""/>
        <dsp:cNvSpPr/>
      </dsp:nvSpPr>
      <dsp:spPr>
        <a:xfrm>
          <a:off x="947201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5AF415-7E83-48CD-9D6B-3B20DB098A24}">
      <dsp:nvSpPr>
        <dsp:cNvPr id="0" name=""/>
        <dsp:cNvSpPr/>
      </dsp:nvSpPr>
      <dsp:spPr>
        <a:xfrm>
          <a:off x="59990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1. Zero middlemen: </a:t>
          </a:r>
          <a:r>
            <a:rPr lang="en-US" sz="1500" kern="1200"/>
            <a:t>The MNEE goes directly from the customer’s wallet to the smart contract</a:t>
          </a:r>
        </a:p>
      </dsp:txBody>
      <dsp:txXfrm>
        <a:off x="59990" y="2654049"/>
        <a:ext cx="3226223" cy="720000"/>
      </dsp:txXfrm>
    </dsp:sp>
    <dsp:sp modelId="{1A327D91-E35E-47C9-A9C3-518F6374E3EB}">
      <dsp:nvSpPr>
        <dsp:cNvPr id="0" name=""/>
        <dsp:cNvSpPr/>
      </dsp:nvSpPr>
      <dsp:spPr>
        <a:xfrm>
          <a:off x="4738014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74634B-9A09-4879-8BB7-8DEE459235DD}">
      <dsp:nvSpPr>
        <dsp:cNvPr id="0" name=""/>
        <dsp:cNvSpPr/>
      </dsp:nvSpPr>
      <dsp:spPr>
        <a:xfrm>
          <a:off x="3850802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2. No Monthly Fees</a:t>
          </a:r>
          <a:endParaRPr lang="en-US" sz="1500" kern="1200"/>
        </a:p>
      </dsp:txBody>
      <dsp:txXfrm>
        <a:off x="3850802" y="2654049"/>
        <a:ext cx="3226223" cy="720000"/>
      </dsp:txXfrm>
    </dsp:sp>
    <dsp:sp modelId="{A890D3A2-2184-4435-8FB2-126D2996BFCD}">
      <dsp:nvSpPr>
        <dsp:cNvPr id="0" name=""/>
        <dsp:cNvSpPr/>
      </dsp:nvSpPr>
      <dsp:spPr>
        <a:xfrm>
          <a:off x="8528826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172CAB-378E-4F10-B4C8-3799A39848CE}">
      <dsp:nvSpPr>
        <dsp:cNvPr id="0" name=""/>
        <dsp:cNvSpPr/>
      </dsp:nvSpPr>
      <dsp:spPr>
        <a:xfrm>
          <a:off x="7641615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3. Simplicity: </a:t>
          </a:r>
          <a:r>
            <a:rPr lang="en-US" sz="1500" kern="1200"/>
            <a:t>zip file</a:t>
          </a:r>
        </a:p>
      </dsp:txBody>
      <dsp:txXfrm>
        <a:off x="7641615" y="2654049"/>
        <a:ext cx="3226223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A1BB7-28E9-44CC-94D1-67D90F987342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7E3A99-AAA5-49BA-A74F-B957B1865272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Phase 1:</a:t>
          </a:r>
          <a:r>
            <a:rPr lang="en-US" sz="2600" kern="1200"/>
            <a:t> Joomla VirtueMart Integration.</a:t>
          </a:r>
        </a:p>
      </dsp:txBody>
      <dsp:txXfrm>
        <a:off x="696297" y="538547"/>
        <a:ext cx="4171627" cy="2590157"/>
      </dsp:txXfrm>
    </dsp:sp>
    <dsp:sp modelId="{63A3C37B-914C-4E13-9253-60CAD3974F9F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4E6DE9-E8A7-49B9-B43E-CA3786E8DB1F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Phase 2:</a:t>
          </a:r>
          <a:r>
            <a:rPr lang="en-US" sz="2600" kern="1200"/>
            <a:t> Porting core PHP logic to support </a:t>
          </a:r>
          <a:r>
            <a:rPr lang="en-US" sz="2600" b="1" kern="1200"/>
            <a:t>WordPress / WooCommerce</a:t>
          </a:r>
          <a:r>
            <a:rPr lang="en-US" sz="2600" kern="1200"/>
            <a:t>. (Capturing 40% of the web).</a:t>
          </a:r>
        </a:p>
      </dsp:txBody>
      <dsp:txXfrm>
        <a:off x="5991936" y="538547"/>
        <a:ext cx="4171627" cy="25901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media1.m4a>
</file>

<file path=ppt/media/media2.m4a>
</file>

<file path=ppt/media/media3.m4a>
</file>

<file path=ppt/media/media4.MOV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1ADBC-BFB3-450A-8F8B-88C1AF9C44CB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965E9-D875-45A1-BB5F-0564DD4C84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06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965E9-D875-45A1-BB5F-0564DD4C84A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797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965E9-D875-45A1-BB5F-0564DD4C84A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570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521917-EC69-9908-4C52-D65F4725D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9554C2-25EB-FDF7-B876-EE91E4290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FB1011-E4DB-5667-2D55-2637B2A80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3D4F30-A76B-5D01-17C6-6492C0081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97DCCF-C5FB-1331-3867-5A68F1DF5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96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39C056-572C-ADA8-0F43-BEB0A696C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BCEA7D-CE62-E8A8-39B1-FBDE7B83D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745164-E3EA-3469-B527-4A8707E9F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9B8686-D1E5-A6ED-382C-97614F806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A5F593-355D-4302-346A-4853F6351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635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9080500-82B2-EF4A-272D-CB9B7BA1E2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10B9AE6-0420-64D9-870F-E79032A41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BB2192-4E0F-5FF1-07A8-8C33C7ECD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9D408E-4D03-D876-EB7B-CCBBACC75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C94F00-7669-23BD-F5C5-1AF037894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849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F94DD9-75C1-7BE4-B657-89E0BB042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0C7587-D2CA-A400-9A8A-0F3F31ED0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DE221B-5180-AA84-4371-021AEDA9E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0859C3-13B6-067E-836B-D42EB48B8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B17D9-97D4-4B67-8F73-826C53765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6024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77E5E4-9611-5F84-D43E-F0FCA313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D6BCCD-8413-F16E-4058-76A00C8C7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DAF2FB-5B04-4815-271C-A69A38D00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CA078F-0B0F-9CA8-0E8E-DD5C19270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137A33-1E62-6567-C2AA-6487F9C05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16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ECCFFD-BE05-8FAD-AF87-EF522A241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01FF45-D352-B90C-A939-DF55FFC638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AB7222-D3AD-5B2E-95C9-D4C73ADED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0E294F6-0487-9B6A-F7FD-A712DF026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B1305A-14B3-6434-8CBF-517E3B11E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D48FC9-5143-701E-8EE2-3D08C9244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46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8DB0F7-331F-1F83-F572-2F1347064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6439A0-A1A5-7045-68F7-403F2CBF9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F62CD1-897C-2343-FBD8-420F57A7E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17B7866-E5C3-D1C7-2D16-EE3DDF4CF0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88A4C9A-7AB3-425B-DBD8-70B957FEB3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F512078-1402-5CC0-30CA-19565C0E3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EC59AEF-2CA3-C68D-1094-55714C71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3F1ACA0-C4B0-D536-2B51-ADBF8CF9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499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1F6D5C-08EF-AF2C-AACE-5B8A8603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EAEC13E-EAA8-838D-CFCE-70B8FD252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2CAB5DE-934A-0DFF-D0D6-81AF53654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4936914-D320-6F6C-7683-971E48160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17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443D714-9E89-D7A8-D80C-594DA80BC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9675E84-2602-C4E2-84F9-5CB8B783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8D7254E-7139-7ED9-35BC-6D0793FD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8960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D628BF-87A4-B732-2BE8-6AB985243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9464AC-B154-C6EA-51AA-33C9C8E22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557691-6940-4CAF-F87E-7579AEBB4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FD8716-8A7E-F916-26FA-D4A916A86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BAAF5D-9F7E-DD19-3E4B-800987E4D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FC1DEF-C86A-C23E-FF5B-6DC694E90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8413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4C458D-495B-62B0-FAD1-4AB04061D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AACF123-7AF4-8946-7584-D37A94DF2C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611104-653E-0AD5-228C-0BF44D1D9C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9213E9-E544-B441-8290-64CBAD990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2D911F-9E7F-7714-D896-D98E2DAA5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C98BD7E-EA41-618B-B51E-78BC62B50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45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3780162-22CB-4834-92D1-BAD974E9B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BC3A91-ED35-4D59-67BE-E1CDCDB17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C99A41-65DF-401A-4EDE-1C7BAB26A9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7182DA-6F50-4E51-8F39-03CB4ED9583A}" type="datetimeFigureOut">
              <a:rPr lang="zh-CN" altLang="en-US" smtClean="0"/>
              <a:t>2026/1/11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2BE267-E17F-468D-0754-C6BE04229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58C0A0-71CB-87C9-9C1D-F3C9D9B454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5F477C-A4F4-4993-B3C1-C62C53FD3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971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51AB02-5ED6-0E10-D657-1C706369E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98226"/>
            <a:ext cx="9144000" cy="1398358"/>
          </a:xfrm>
        </p:spPr>
        <p:txBody>
          <a:bodyPr>
            <a:normAutofit fontScale="90000"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MNEE Payment Gateway for Joomla</a:t>
            </a:r>
            <a:b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Bridging Web2 E-commerce with Trustless Web3 Payments.</a:t>
            </a:r>
            <a:endParaRPr lang="zh-CN" alt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DDA573-A0FF-B486-9C31-E601F2ADC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90195"/>
            <a:ext cx="9144000" cy="956584"/>
          </a:xfrm>
        </p:spPr>
        <p:txBody>
          <a:bodyPr/>
          <a:lstStyle/>
          <a:p>
            <a:r>
              <a:rPr lang="en-US" altLang="zh-CN" dirty="0"/>
              <a:t>Build by Xiyu Gao</a:t>
            </a:r>
          </a:p>
          <a:p>
            <a:r>
              <a:rPr lang="en-US" altLang="zh-CN" dirty="0"/>
              <a:t>Solo Full-Stack Developer</a:t>
            </a:r>
            <a:endParaRPr lang="zh-CN" altLang="en-US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89644E5-502F-1AF8-271C-738E50261F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31903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98"/>
    </mc:Choice>
    <mc:Fallback>
      <p:transition spd="slow" advTm="27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CBAB2-618E-5A0A-254C-BE1F64D38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vs. The Solution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88DBE6-4B6E-F529-157E-CBB99F912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The Pain (Current Solutions):</a:t>
            </a:r>
          </a:p>
          <a:p>
            <a:pPr lvl="1"/>
            <a:r>
              <a:rPr lang="en-US" altLang="zh-CN" b="1" dirty="0"/>
              <a:t>Centralized Gateways:</a:t>
            </a:r>
            <a:r>
              <a:rPr lang="en-US" altLang="zh-CN" dirty="0"/>
              <a:t> High fees &amp; frozen funds risk</a:t>
            </a:r>
          </a:p>
          <a:p>
            <a:pPr lvl="1"/>
            <a:r>
              <a:rPr lang="en-US" altLang="zh-CN" b="1" dirty="0"/>
              <a:t>Manual Transfers:</a:t>
            </a:r>
            <a:r>
              <a:rPr lang="en-US" altLang="zh-CN" dirty="0"/>
              <a:t> Bad UX, hard to track.</a:t>
            </a:r>
          </a:p>
          <a:p>
            <a:pPr lvl="1"/>
            <a:endParaRPr lang="en-US" altLang="zh-CN" dirty="0"/>
          </a:p>
          <a:p>
            <a:r>
              <a:rPr lang="en-US" altLang="zh-CN" dirty="0">
                <a:solidFill>
                  <a:schemeClr val="accent6"/>
                </a:solidFill>
              </a:rPr>
              <a:t>My Solution:</a:t>
            </a:r>
          </a:p>
          <a:p>
            <a:pPr lvl="1"/>
            <a:r>
              <a:rPr lang="en-US" altLang="zh-CN" b="1" dirty="0"/>
              <a:t>Decentralized:</a:t>
            </a:r>
            <a:r>
              <a:rPr lang="en-US" altLang="zh-CN" dirty="0"/>
              <a:t> Peer-to-Contract payments. No middlemen.</a:t>
            </a:r>
          </a:p>
          <a:p>
            <a:pPr lvl="1"/>
            <a:r>
              <a:rPr lang="en-US" altLang="zh-CN" b="1" dirty="0"/>
              <a:t>Self-Hosted:</a:t>
            </a:r>
            <a:r>
              <a:rPr lang="en-US" altLang="zh-CN" dirty="0"/>
              <a:t> Merchants own their data and keys.</a:t>
            </a:r>
            <a:endParaRPr lang="zh-CN" altLang="en-US" dirty="0"/>
          </a:p>
        </p:txBody>
      </p:sp>
      <p:pic>
        <p:nvPicPr>
          <p:cNvPr id="13" name="音频 12">
            <a:hlinkClick r:id="" action="ppaction://media"/>
            <a:extLst>
              <a:ext uri="{FF2B5EF4-FFF2-40B4-BE49-F238E27FC236}">
                <a16:creationId xmlns:a16="http://schemas.microsoft.com/office/drawing/2014/main" id="{AE1D720B-6AE0-DA9D-3795-7B12C2417E3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44856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86"/>
    </mc:Choice>
    <mc:Fallback>
      <p:transition spd="slow" advTm="31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625A0B-B1D4-DA1B-34C6-BFB44A85E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</a:t>
            </a:r>
            <a:endParaRPr lang="zh-CN" altLang="en-US" dirty="0"/>
          </a:p>
        </p:txBody>
      </p:sp>
      <p:graphicFrame>
        <p:nvGraphicFramePr>
          <p:cNvPr id="9" name="内容占位符 2">
            <a:extLst>
              <a:ext uri="{FF2B5EF4-FFF2-40B4-BE49-F238E27FC236}">
                <a16:creationId xmlns:a16="http://schemas.microsoft.com/office/drawing/2014/main" id="{AEEFE4E8-65D2-3F4A-468C-3D963F919D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1314552"/>
              </p:ext>
            </p:extLst>
          </p:nvPr>
        </p:nvGraphicFramePr>
        <p:xfrm>
          <a:off x="622300" y="125333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音频 14">
            <a:hlinkClick r:id="" action="ppaction://media"/>
            <a:extLst>
              <a:ext uri="{FF2B5EF4-FFF2-40B4-BE49-F238E27FC236}">
                <a16:creationId xmlns:a16="http://schemas.microsoft.com/office/drawing/2014/main" id="{A46A9F39-C759-D2EA-75A5-691DAC16D0B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44"/>
                </p14:media>
              </p:ext>
            </p:extLst>
          </p:nvPr>
        </p:nvPicPr>
        <p:blipFill>
          <a:blip r:embed="rId9"/>
          <a:srcRect l="-65673" t="-65673" r="-65673" b="-65673"/>
          <a:stretch>
            <a:fillRect/>
          </a:stretch>
        </p:blipFill>
        <p:spPr>
          <a:xfrm>
            <a:off x="10699422" y="5365422"/>
            <a:ext cx="1410281" cy="141028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41295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72"/>
    </mc:Choice>
    <mc:Fallback>
      <p:transition spd="slow" advTm="48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py_A60C68F7-1967-4BCB-851F-006C35FD11B5">
            <a:hlinkClick r:id="" action="ppaction://media"/>
            <a:extLst>
              <a:ext uri="{FF2B5EF4-FFF2-40B4-BE49-F238E27FC236}">
                <a16:creationId xmlns:a16="http://schemas.microsoft.com/office/drawing/2014/main" id="{D26EDE1D-01D2-C658-C7BF-ED0C6114ADE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347052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6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6044CBA-06AF-4D62-D61B-DE42B3EAD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altLang="zh-CN" sz="4000">
                <a:solidFill>
                  <a:srgbClr val="FFFFFF"/>
                </a:solidFill>
              </a:rPr>
              <a:t>Advantage</a:t>
            </a:r>
            <a:endParaRPr lang="zh-CN" alt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CEA5EA37-0A08-FD6B-FD71-CBA87B6ED2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157026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493FB41A-7903-45EE-B5E2-71C565DE1CB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83"/>
                </p14:media>
              </p:ext>
            </p:extLst>
          </p:nvPr>
        </p:nvPicPr>
        <p:blipFill>
          <a:blip r:embed="rId10"/>
          <a:srcRect l="-41704" t="-41704" r="-41704" b="-41704"/>
          <a:stretch>
            <a:fillRect/>
          </a:stretch>
        </p:blipFill>
        <p:spPr>
          <a:xfrm>
            <a:off x="10991654" y="5657654"/>
            <a:ext cx="1118050" cy="1118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3244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31"/>
    </mc:Choice>
    <mc:Fallback xmlns="">
      <p:transition spd="slow" advTm="36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1C05A0A-C261-9658-A309-812E9AED5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altLang="zh-CN" sz="4800"/>
              <a:t>Conclusion &amp; Roadmap</a:t>
            </a:r>
            <a:endParaRPr lang="zh-CN" altLang="en-US" sz="480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78C0EBD4-1AA0-F243-FEAE-D09D4EF7CB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9688229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2" name="音频 21">
            <a:hlinkClick r:id="" action="ppaction://media"/>
            <a:extLst>
              <a:ext uri="{FF2B5EF4-FFF2-40B4-BE49-F238E27FC236}">
                <a16:creationId xmlns:a16="http://schemas.microsoft.com/office/drawing/2014/main" id="{B6480FD3-BA8F-2B4D-428D-2B4474E1605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88"/>
                </p14:media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5067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00"/>
    </mc:Choice>
    <mc:Fallback xmlns="">
      <p:transition spd="slow" advTm="35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7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172</Words>
  <Application>Microsoft Office PowerPoint</Application>
  <PresentationFormat>宽屏</PresentationFormat>
  <Paragraphs>24</Paragraphs>
  <Slides>6</Slides>
  <Notes>2</Notes>
  <HiddenSlides>0</HiddenSlides>
  <MMClips>6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Arial</vt:lpstr>
      <vt:lpstr>Times New Roman</vt:lpstr>
      <vt:lpstr>Office 主题​​</vt:lpstr>
      <vt:lpstr>MNEE Payment Gateway for Joomla  Bridging Web2 E-commerce with Trustless Web3 Payments.</vt:lpstr>
      <vt:lpstr>The Problem vs. The Solution</vt:lpstr>
      <vt:lpstr>Architecture</vt:lpstr>
      <vt:lpstr>PowerPoint 演示文稿</vt:lpstr>
      <vt:lpstr>Advantage</vt:lpstr>
      <vt:lpstr>Conclusion &amp; Roadmap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Xiyu Gao</dc:creator>
  <cp:lastModifiedBy>Xiyu Gao</cp:lastModifiedBy>
  <cp:revision>19</cp:revision>
  <dcterms:created xsi:type="dcterms:W3CDTF">2026-01-09T07:35:11Z</dcterms:created>
  <dcterms:modified xsi:type="dcterms:W3CDTF">2026-01-11T09:25:37Z</dcterms:modified>
</cp:coreProperties>
</file>

<file path=docProps/thumbnail.jpeg>
</file>